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9"/>
  </p:notesMasterIdLst>
  <p:sldIdLst>
    <p:sldId id="809" r:id="rId6"/>
    <p:sldId id="788" r:id="rId7"/>
    <p:sldId id="789" r:id="rId8"/>
    <p:sldId id="818" r:id="rId9"/>
    <p:sldId id="803" r:id="rId10"/>
    <p:sldId id="819" r:id="rId11"/>
    <p:sldId id="779" r:id="rId12"/>
    <p:sldId id="786" r:id="rId13"/>
    <p:sldId id="810" r:id="rId14"/>
    <p:sldId id="795" r:id="rId15"/>
    <p:sldId id="782" r:id="rId16"/>
    <p:sldId id="812" r:id="rId17"/>
    <p:sldId id="804" r:id="rId18"/>
    <p:sldId id="811" r:id="rId19"/>
    <p:sldId id="805" r:id="rId20"/>
    <p:sldId id="806" r:id="rId21"/>
    <p:sldId id="807" r:id="rId22"/>
    <p:sldId id="808" r:id="rId23"/>
    <p:sldId id="816" r:id="rId24"/>
    <p:sldId id="817" r:id="rId25"/>
    <p:sldId id="820" r:id="rId26"/>
    <p:sldId id="813" r:id="rId27"/>
    <p:sldId id="8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5642" autoAdjust="0"/>
  </p:normalViewPr>
  <p:slideViewPr>
    <p:cSldViewPr snapToGrid="0">
      <p:cViewPr varScale="1">
        <p:scale>
          <a:sx n="98" d="100"/>
          <a:sy n="98" d="100"/>
        </p:scale>
        <p:origin x="10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D94CA-C295-4253-A86B-6002ABC6080E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66AA-D226-4096-877B-34D1423883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24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cs typeface="Calibri"/>
              </a:rPr>
              <a:t>Main parts of the solution</a:t>
            </a:r>
          </a:p>
          <a:p>
            <a:endParaRPr lang="en-NZ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5702F-8464-44C2-972D-1D777AA36F62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2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Desig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021FF0-49B5-0932-DF9C-0A447C3E7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/>
          <a:stretch/>
        </p:blipFill>
        <p:spPr>
          <a:xfrm>
            <a:off x="0" y="6236899"/>
            <a:ext cx="12192000" cy="666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7A6C5-FA6A-F7F1-B91B-60E55ABD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3" b="19853"/>
          <a:stretch/>
        </p:blipFill>
        <p:spPr>
          <a:xfrm>
            <a:off x="8659034" y="6300811"/>
            <a:ext cx="2944032" cy="4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1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0738-BFFB-A398-85B7-9A4A9057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F5559-E4B0-C933-8B66-D510E3415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81667-CE0F-3EC9-543E-1F741B480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F0719-CD98-A7E6-9288-C50509A5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84FB0-E2A5-25F7-2661-975A4377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D88AD-FD8B-A5BF-D66C-27E9392B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686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232B-FA9C-FE70-2184-67CA7FB6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C5C8D-5DA5-6E90-0D45-C06EB07C2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D868-E193-30E3-B86B-7F793F6E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2291B-5D7F-741A-050E-49AC44F3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8D52-EDB0-6EA1-1CC7-EDA27205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438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A2DE4-9524-FD35-8521-7C072B705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B261B-C7A0-4D68-E06A-569F77100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988F2-483A-4471-9069-B3A26E52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2DB29-AE39-203A-F229-AF28131E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EA86-AED9-3C4E-23AC-C2B4F510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010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8332-ABE4-F078-3E5B-6B7496437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B349C-EE7F-5850-D812-51FBD483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87CD-0174-C13A-7808-0089E204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9B275-FA9A-4B84-3EB6-57B3A4D1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66FCC-0B9C-8F68-3295-CF27E0DE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520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519D-ABF4-1361-8A7C-72E326B1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208C-0B01-EE71-80E5-3717F9E7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8D10E-3BB4-C106-25BE-CDB1096C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52A6C-6143-044F-220C-6B64508F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8A720-A4C7-AA30-5908-9A9245E4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79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2381-B944-02AD-6DC0-E405DFC1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294E6-0F06-8508-7340-47BF1376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2C33-5AC2-D707-061E-96368E7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D1F94-260E-DDD7-3F62-EFE65DDD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688A2-9607-A5A1-CF7C-2FCB4139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157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AEB1-9E40-BC08-0558-84918A49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625BA-D2B8-C797-B869-A9C5910F8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2D56E-0893-4F94-5EF0-6418AB1AF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A4506-4D82-53EA-8B89-DE2C61BE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4FBF4-973B-8DEB-BEC9-3F4A03F6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C16E-7A6F-242F-DCDE-30885081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431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3138-A012-95A4-A719-42B07675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5D23-1558-743F-DF95-EF2EE872E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BEDB2-7007-2128-11C4-AA97E269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81448-896D-BC78-1CFD-34F67167D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7C1C-DD31-6BA0-D15E-92E46FADA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169E0-4F1F-D2C4-3BE1-A874EC1F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F9614-CB3B-5B3F-FD94-8473B19A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3B09F-524C-4C4D-20EF-699EC0A8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928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DC60-74E2-7BFC-D9A4-574EBA03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59677-7D3C-938A-B47F-A282FCF9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8D31A-421E-2B9F-605B-4A4AEFC1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1CE4C-11E6-E1A1-392A-F301DCD9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23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64015-5FDB-FAA2-A37C-58A0DCE1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7A4E4-67CD-B9D0-40D5-EB139027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57782-23F1-9341-68B8-D8A6A0C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0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624E-A90B-6FAE-10D9-BE5BA7451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6C034-5C50-DC60-5F06-135D1E07F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5335E-EF18-667E-2B98-B38FD632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A888C-30AF-DC14-4A21-4226A89E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6B542-2567-68B6-9444-AB672D64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15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FA61-E61E-8D54-A1F0-BCCC8822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0CD6-03CA-249B-7E86-FF3E1C89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45B2D-C995-D95C-B8E6-B0B9F15ED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04889-7A2B-2377-A5C5-22B998D6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5B789-475D-C159-525C-90CA7E03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75F5-D06E-3FAA-B12B-692B15EB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057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7FE7-6567-8ADB-F9ED-3E4A469E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44648-8356-44A9-D3B8-66C8BC6F9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7A88F-1F2C-A52A-15B3-69F8FE84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F567A-C037-BA6B-3523-E8304FAA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23801-7468-7E7B-2A25-5356694A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66168-41C3-C985-2E12-096FF87A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4839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7DC5-0EB1-2527-5D23-928968AA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55386-0457-4927-65E1-CDE08DFE9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9913F-2D2E-B29F-448B-4630C862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BEE0-0682-1A8A-C380-4B7293F6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C41CA-FD44-DA5E-CA48-9EE11B36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749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1918F-2022-A5E9-78B5-3EAAB1A6B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03A89-5309-B595-0C0E-F70BD9019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2F94-67A8-E394-977B-85CF37FF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791A-1FF6-59A0-D394-D4C95C15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1358-2693-4DC8-2546-6B0BE5C3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23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CF58-152C-60A3-99EE-49A8C744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67919-CFE5-BCC5-668E-F35D85A4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A5EF-5545-C6E3-B4EC-F7F001CA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5A76-491F-51BE-7E2F-E6D3EB6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D426-C421-2EA7-2E47-B7CF9983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05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99EC-06C1-BE15-2114-68E709DD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57268-146E-8729-12E7-E88489BFC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A8428-7B48-626C-8C1D-22964217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FA61E-CE5E-4376-97D7-126D644C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F4D7C-572A-89E0-3FC8-C374EB9B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3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029B-5AAA-7AF4-F0B6-2310FC8A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B8FE8-19BD-29E9-C397-94987D0D9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1C3B6-8B0F-95EC-485F-33232DF8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0A634-6D67-3D42-6A40-F845C438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706DB-D305-0D80-2617-3F287FD6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E8C48-02F2-9969-48A1-46803D57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3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898C-0D59-2D5B-28CB-7D95F9F3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D003D-EC9C-FA70-6CCD-9E5C81F50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2688-5A80-2747-1EE0-756CCDC4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225F1-5455-F6C1-5D7D-59042A2C8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616A5-31C8-12A1-7192-F8A420AD6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A3BA4-1689-7A94-D678-613FF440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1699D-49F5-C970-02B7-7D3D749D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F6759-03CA-F51D-E21F-DE904C79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53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E0C3-F207-7AC8-E648-71E95199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80984-010F-9837-3C15-BF24CA3C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52588-B3D2-E907-260A-4D48DA3C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5FF9D-E3EF-6B1E-047F-6E29128D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249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1E573-31CC-98E1-375E-95A539E9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A34DF-7EAE-6B16-FB63-8B46F7FA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6131-44A4-28CE-5F69-8826A150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6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7AC3-5571-6AE2-3FE7-5DCB6788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C2CC2-9B38-7CDF-D6FA-411A1D87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FA52B-BA44-63AE-ED7E-134135F4B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1A13D-BEFF-2F77-A2F4-4F64A21D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70E78-5602-1A83-A0AB-D4532F56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093AA-619F-6856-34F6-09313978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89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A1875-C54C-A1DA-EE00-FE98809D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A8DF-B177-C27D-C22B-19A2B982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10F62-1AFC-5025-995D-50A6FA5E7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78785-24EB-40D1-B612-92FD2A004FE6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5A92-0A63-B984-5550-E084966D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CB1D-2FC6-6FBF-95B0-8B5C65D26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F7387-70C8-4A7E-93F5-76BEA914A3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31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BDF34-F7AB-C8C9-29C5-7714C279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F3DB3-4505-5067-7FD0-AF8E375B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A40A-2B71-ABED-A473-C34E89E29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5F3F06-C87F-4CCB-8D01-08751C4D56D9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CE3D-98CE-73A1-EB10-FE969630D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38D63-5858-0A02-A415-3B81862B6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96AB5-6974-4B6F-B347-6A827738F5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65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bile phone, screenshot, mobile device&#10;&#10;Description automatically generated">
            <a:extLst>
              <a:ext uri="{FF2B5EF4-FFF2-40B4-BE49-F238E27FC236}">
                <a16:creationId xmlns:a16="http://schemas.microsoft.com/office/drawing/2014/main" id="{EE830493-E3F2-8940-BE0E-D97F97AC7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pic>
        <p:nvPicPr>
          <p:cNvPr id="4" name="Picture 3" descr="A cell phone with a screen on it&#10;&#10;Description automatically generated">
            <a:extLst>
              <a:ext uri="{FF2B5EF4-FFF2-40B4-BE49-F238E27FC236}">
                <a16:creationId xmlns:a16="http://schemas.microsoft.com/office/drawing/2014/main" id="{9C0C4EDE-736F-ADB6-94AC-4612FEAC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A62E99-C504-C7FE-DD1D-909A353D744A}"/>
              </a:ext>
            </a:extLst>
          </p:cNvPr>
          <p:cNvSpPr txBox="1">
            <a:spLocks/>
          </p:cNvSpPr>
          <p:nvPr/>
        </p:nvSpPr>
        <p:spPr>
          <a:xfrm>
            <a:off x="845970" y="793839"/>
            <a:ext cx="4668337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Activity log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B25129-6A83-10D3-E1A9-CDAC8E1B09B0}"/>
              </a:ext>
            </a:extLst>
          </p:cNvPr>
          <p:cNvSpPr txBox="1">
            <a:spLocks/>
          </p:cNvSpPr>
          <p:nvPr/>
        </p:nvSpPr>
        <p:spPr>
          <a:xfrm>
            <a:off x="845970" y="1280099"/>
            <a:ext cx="6673511" cy="4788532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Know what's happened – and who was involved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gives you full visibility into site activity, so nothing goes unnoticed.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Two tabs in the SMB app help you stay informed: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Events tab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Shows everything that’s happened on-site – and who did it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Filter by action type or date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Export as CSV for reporting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1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Incident tab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Displays a detailed history of alarm activations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Helps you review and respond to past incidents.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Whether it’s access events or alarm incidents, track and report with confidence,</a:t>
            </a:r>
            <a:endParaRPr lang="en-NZ" sz="16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179C40A7-9B81-DCCE-379B-3E250F629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20" y="793839"/>
            <a:ext cx="2344027" cy="47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5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A62E99-C504-C7FE-DD1D-909A353D744A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Monitoring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B25129-6A83-10D3-E1A9-CDAC8E1B09B0}"/>
              </a:ext>
            </a:extLst>
          </p:cNvPr>
          <p:cNvSpPr txBox="1">
            <a:spLocks/>
          </p:cNvSpPr>
          <p:nvPr/>
        </p:nvSpPr>
        <p:spPr>
          <a:xfrm>
            <a:off x="3974806" y="1070943"/>
            <a:ext cx="6981734" cy="4748942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Choose how alarms are managed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offers flexible monitoring options putting you in control of how alarm events are handled.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Self-monitored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Site Managers are notified when an alarm is triggered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They can view, claim, silence, and close incidents in the SMB app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Ideal for teams that want full control over alarm response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Third-party monitored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Alarms are routed to a monitoring company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They contact the right people based on your action plan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 one, the other or both. You’re in control of your alarm event response</a:t>
            </a:r>
            <a:endParaRPr lang="en-NZ" sz="1300" i="1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0FB77CEF-1174-C881-FB9F-8EE9F9DA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696562"/>
            <a:ext cx="2344028" cy="47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78001-652D-27D6-40E5-3B014C16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A7A963-AF5F-9DBE-508D-36D544886B3F}"/>
              </a:ext>
            </a:extLst>
          </p:cNvPr>
          <p:cNvSpPr txBox="1">
            <a:spLocks/>
          </p:cNvSpPr>
          <p:nvPr/>
        </p:nvSpPr>
        <p:spPr>
          <a:xfrm>
            <a:off x="845970" y="793839"/>
            <a:ext cx="4668337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Remote control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FD175-5432-FFB4-6C16-5DF141697DD0}"/>
              </a:ext>
            </a:extLst>
          </p:cNvPr>
          <p:cNvSpPr txBox="1">
            <a:spLocks/>
          </p:cNvSpPr>
          <p:nvPr/>
        </p:nvSpPr>
        <p:spPr>
          <a:xfrm>
            <a:off x="845970" y="1280099"/>
            <a:ext cx="6673511" cy="4788532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Security control – from anywhere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Gallagher SMB, you can manage your site wherever you are.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Using the SMB app, you can remotely: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Arm or disarm the alarm or individual areas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Lock or unlock doors, gates, and roller doors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Momentarily unlock entry points for deliveries or visitors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Request a security guard (in supported regions)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View alarm notifications and respond in real time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If you’ve got your phone, you’ve got control.</a:t>
            </a:r>
            <a:endParaRPr lang="en-NZ" sz="16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 descr="A screenshot of a phone&#10;&#10;AI-generated content may be incorrect.">
            <a:extLst>
              <a:ext uri="{FF2B5EF4-FFF2-40B4-BE49-F238E27FC236}">
                <a16:creationId xmlns:a16="http://schemas.microsoft.com/office/drawing/2014/main" id="{D91D8AE2-5219-B687-7FB4-00D83EE8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81" y="793839"/>
            <a:ext cx="2344027" cy="47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44919-0AE1-0858-8C24-DBF36E9C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EC62451-2A1C-4C93-86A7-1B856CBA1A12}"/>
              </a:ext>
            </a:extLst>
          </p:cNvPr>
          <p:cNvSpPr txBox="1">
            <a:spLocks/>
          </p:cNvSpPr>
          <p:nvPr/>
        </p:nvSpPr>
        <p:spPr>
          <a:xfrm>
            <a:off x="3001727" y="3212976"/>
            <a:ext cx="6188545" cy="432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NZ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Gallagher</a:t>
            </a: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r>
              <a:rPr lang="en-NZ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SMB</a:t>
            </a: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feature releases</a:t>
            </a:r>
          </a:p>
        </p:txBody>
      </p:sp>
    </p:spTree>
    <p:extLst>
      <p:ext uri="{BB962C8B-B14F-4D97-AF65-F5344CB8AC3E}">
        <p14:creationId xmlns:p14="http://schemas.microsoft.com/office/powerpoint/2010/main" val="40550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8E24-E567-2511-673D-D55AF99C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3DFE282-65C9-5AA2-047D-B1C1437A9E32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Auto-arming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96EDDA-9154-8201-FA7D-39BA696190B0}"/>
              </a:ext>
            </a:extLst>
          </p:cNvPr>
          <p:cNvSpPr txBox="1">
            <a:spLocks/>
          </p:cNvSpPr>
          <p:nvPr/>
        </p:nvSpPr>
        <p:spPr>
          <a:xfrm>
            <a:off x="3974806" y="1089232"/>
            <a:ext cx="6063929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Never forget to secure your site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Gallagher SMB, your alarm can arm itself automatically – on your schedule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the SMB app, you can: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Set your alarm to automatically arm on specific days and at specific times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Ensure your site is secured even if someone forgets to arm it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Pair with </a:t>
            </a: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Late-to-arm notifications </a:t>
            </a: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for added peace of mind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Automation that brings confidence and consistency.</a:t>
            </a:r>
          </a:p>
        </p:txBody>
      </p:sp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CF821777-51B5-E6DB-1D94-7076E6C2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8" y="562966"/>
            <a:ext cx="2356223" cy="48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8971-54A9-60D4-59BA-60FA55F4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231C61-69B5-8E62-4D93-853473C9E27E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Temporary Users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87A6CB-A70D-2630-980D-C06EC2BCA702}"/>
              </a:ext>
            </a:extLst>
          </p:cNvPr>
          <p:cNvSpPr txBox="1">
            <a:spLocks/>
          </p:cNvSpPr>
          <p:nvPr/>
        </p:nvSpPr>
        <p:spPr>
          <a:xfrm>
            <a:off x="3974806" y="1086897"/>
            <a:ext cx="6981734" cy="468420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Easily grant short-term access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makes it simple to grant people temporary access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the SMB app, you can: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Set a commencement and expiry date for any user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Automatically revoke access when the timeframe ends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Perfect for cleaners, contractors, or short-term visitors.</a:t>
            </a:r>
          </a:p>
        </p:txBody>
      </p:sp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AC0BEB7C-62FF-BFDE-165E-53B1EF1A2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4" y="584683"/>
            <a:ext cx="2344028" cy="48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8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9895-C841-7F69-56F3-057F0CCD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631956-6729-D669-919C-A42FB6AA30A1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User Schedules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F86FAB-8AF3-8AD0-E3F0-D01A8B0B3E3A}"/>
              </a:ext>
            </a:extLst>
          </p:cNvPr>
          <p:cNvSpPr txBox="1">
            <a:spLocks/>
          </p:cNvSpPr>
          <p:nvPr/>
        </p:nvSpPr>
        <p:spPr>
          <a:xfrm>
            <a:off x="3974806" y="1089232"/>
            <a:ext cx="6819864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Control when your site can be accessed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Gallagher SMB you can define access windows based on days and times to match your business needs.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the SMB app, you can: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Create custom schedules for when access is allowed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Assign them to individual users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Limit access to exactly when it’s needed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Perfect for after-hours staff (such as cleaners), delivery drivers, or rotating shifts</a:t>
            </a:r>
          </a:p>
        </p:txBody>
      </p:sp>
      <p:pic>
        <p:nvPicPr>
          <p:cNvPr id="14" name="Picture 13" descr="A screenshot of a phone&#10;&#10;AI-generated content may be incorrect.">
            <a:extLst>
              <a:ext uri="{FF2B5EF4-FFF2-40B4-BE49-F238E27FC236}">
                <a16:creationId xmlns:a16="http://schemas.microsoft.com/office/drawing/2014/main" id="{1EE657B2-16EA-3C15-1CF0-2966AD61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7" y="584683"/>
            <a:ext cx="2356223" cy="48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543E0-51ED-29E6-846F-59D945F8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387B1B-62AF-936B-A2BD-5514E6E0265E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Video Linking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298F56-8253-8536-A822-29BE56F31D6B}"/>
              </a:ext>
            </a:extLst>
          </p:cNvPr>
          <p:cNvSpPr txBox="1">
            <a:spLocks/>
          </p:cNvSpPr>
          <p:nvPr/>
        </p:nvSpPr>
        <p:spPr>
          <a:xfrm>
            <a:off x="3974806" y="1089232"/>
            <a:ext cx="6385151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See what’s happening – before you act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Link Gallagher SMB to your existing VMS to visually confirm alarms in real time.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When an alarm is triggered, you can: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Open your existing video camera app directly from the SMB app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Instantly review the footage to verify the alarm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Make more informed, confident decisions – faster</a:t>
            </a: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Turn alerts into action, with eyes on-site from anywhere.</a:t>
            </a:r>
          </a:p>
        </p:txBody>
      </p:sp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9C21A560-710B-8B17-CA67-6C86EFFD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2" y="584683"/>
            <a:ext cx="2356223" cy="48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ADA6-B733-39B3-E881-588E0541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AEBDD7-1E8C-0C90-A9A3-CC244A849A5E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Elevator Control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C8496-D89D-BAA5-BA7D-17FFAD987256}"/>
              </a:ext>
            </a:extLst>
          </p:cNvPr>
          <p:cNvSpPr txBox="1">
            <a:spLocks/>
          </p:cNvSpPr>
          <p:nvPr/>
        </p:nvSpPr>
        <p:spPr>
          <a:xfrm>
            <a:off x="3974806" y="1089232"/>
            <a:ext cx="7727614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Secure access to specific floors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Control who can access which floors of your building – right from the SMB app.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Elevator Control, you can: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Enable or disable lift call buttons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Assign floor access based on user roles in minutes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 your existing credentials to gain elevator access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Simple, secure multi-floor access. No third-party hardware or software required.</a:t>
            </a:r>
            <a:endParaRPr lang="en-NZ" sz="1300" i="1" dirty="0">
              <a:solidFill>
                <a:schemeClr val="tx1"/>
              </a:solidFill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AB3AE-C832-16BE-3825-97DB69D3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3" y="462138"/>
            <a:ext cx="2598645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E3BF0-503E-E990-39A3-AB1632BE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98AB0D-1AF2-2B21-A6F0-23EEEBBD7D55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Panic Notifications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A8FC47-2293-9432-6F81-D152EA141F7E}"/>
              </a:ext>
            </a:extLst>
          </p:cNvPr>
          <p:cNvSpPr txBox="1">
            <a:spLocks/>
          </p:cNvSpPr>
          <p:nvPr/>
        </p:nvSpPr>
        <p:spPr>
          <a:xfrm>
            <a:off x="3974806" y="1089232"/>
            <a:ext cx="7727614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Only get notified when it matters most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gives you the option to receive notifications only when a panic button is pressed – nothing else.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Panic Notifications, you can: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Receive alerts </a:t>
            </a: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only</a:t>
            </a: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for panic alarm activations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Avoid unnecessary notifications from general system activity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Stay focused on what matters most during critical events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Ideal for business owners and decision makers managing multiple sites – so no important alert is ever missed.</a:t>
            </a:r>
            <a:endParaRPr lang="en-US" sz="1300" i="1" dirty="0"/>
          </a:p>
        </p:txBody>
      </p:sp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C3912D39-8011-5E09-69F9-3E345577F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5" y="584683"/>
            <a:ext cx="2356223" cy="48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2A7DB-8D4F-A31C-FD29-BDD450113662}"/>
              </a:ext>
            </a:extLst>
          </p:cNvPr>
          <p:cNvSpPr txBox="1">
            <a:spLocks/>
          </p:cNvSpPr>
          <p:nvPr/>
        </p:nvSpPr>
        <p:spPr>
          <a:xfrm>
            <a:off x="2711624" y="2780928"/>
            <a:ext cx="6894766" cy="16197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NZ" sz="2000" b="1" dirty="0"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</a:t>
            </a:r>
            <a:r>
              <a:rPr lang="en-NZ" sz="2000" b="1" dirty="0">
                <a:solidFill>
                  <a:srgbClr val="FF8400"/>
                </a:solidFill>
                <a:ea typeface="Galaxie Polaris Bold" panose="02000000000000000000" pitchFamily="50" charset="0"/>
                <a:cs typeface="Galaxie Polaris Bold" panose="02000000000000000000" pitchFamily="50" charset="0"/>
              </a:rPr>
              <a:t>SMB </a:t>
            </a:r>
            <a:r>
              <a:rPr lang="en-NZ" sz="2000" b="1" dirty="0">
                <a:solidFill>
                  <a:srgbClr val="FF8400"/>
                </a:solidFill>
                <a:ea typeface="Galaxie Polaris Medium" panose="02000000000000000000" pitchFamily="50" charset="0"/>
                <a:cs typeface="Galaxie Polaris Medium" panose="02000000000000000000" pitchFamily="50" charset="0"/>
              </a:rPr>
              <a:t>(Security Made Better) </a:t>
            </a:r>
            <a:r>
              <a:rPr lang="en-NZ" sz="2000" b="1" dirty="0">
                <a:ea typeface="Galaxie Polaris Medium" panose="02000000000000000000" pitchFamily="50" charset="0"/>
                <a:cs typeface="Galaxie Polaris Medium" panose="02000000000000000000" pitchFamily="50" charset="0"/>
              </a:rPr>
              <a:t>is a cloud-based solution that brings enterprise-grade access control and intruder detection </a:t>
            </a:r>
            <a:br>
              <a:rPr lang="en-NZ" sz="2000" b="1" dirty="0">
                <a:ea typeface="Galaxie Polaris Medium" panose="02000000000000000000" pitchFamily="50" charset="0"/>
                <a:cs typeface="Galaxie Polaris Medium" panose="02000000000000000000" pitchFamily="50" charset="0"/>
              </a:rPr>
            </a:br>
            <a:r>
              <a:rPr lang="en-NZ" sz="2000" b="1" dirty="0">
                <a:ea typeface="Galaxie Polaris Medium" panose="02000000000000000000" pitchFamily="50" charset="0"/>
                <a:cs typeface="Galaxie Polaris Medium" panose="02000000000000000000" pitchFamily="50" charset="0"/>
              </a:rPr>
              <a:t>to small sites – without the complexity. </a:t>
            </a:r>
            <a:br>
              <a:rPr lang="en-NZ" sz="2000" dirty="0">
                <a:ea typeface="Galaxie Polaris Medium" panose="02000000000000000000" pitchFamily="50" charset="0"/>
                <a:cs typeface="Galaxie Polaris Medium" panose="02000000000000000000" pitchFamily="50" charset="0"/>
              </a:rPr>
            </a:br>
            <a:r>
              <a:rPr lang="en-NZ" sz="2000" dirty="0">
                <a:ea typeface="Galaxie Polaris Medium" panose="02000000000000000000" pitchFamily="50" charset="0"/>
                <a:cs typeface="Galaxie Polaris Medium" panose="02000000000000000000" pitchFamily="50" charset="0"/>
              </a:rPr>
              <a:t>Everything is managed through one simple app.</a:t>
            </a:r>
          </a:p>
        </p:txBody>
      </p:sp>
    </p:spTree>
    <p:extLst>
      <p:ext uri="{BB962C8B-B14F-4D97-AF65-F5344CB8AC3E}">
        <p14:creationId xmlns:p14="http://schemas.microsoft.com/office/powerpoint/2010/main" val="417211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C399C2-19AE-6D8A-49CC-8B9E5AC53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E4BF070-3F6C-2EF2-51CA-E9116FFB8965}"/>
              </a:ext>
            </a:extLst>
          </p:cNvPr>
          <p:cNvSpPr txBox="1">
            <a:spLocks/>
          </p:cNvSpPr>
          <p:nvPr/>
        </p:nvSpPr>
        <p:spPr>
          <a:xfrm>
            <a:off x="3974806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Local Control (Offline Mode)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0F4A32-BD4B-E74A-11E6-48B7421B9E7D}"/>
              </a:ext>
            </a:extLst>
          </p:cNvPr>
          <p:cNvSpPr txBox="1">
            <a:spLocks/>
          </p:cNvSpPr>
          <p:nvPr/>
        </p:nvSpPr>
        <p:spPr>
          <a:xfrm>
            <a:off x="3974806" y="1089232"/>
            <a:ext cx="7727614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Stay in control – even without internet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SMB’s Offline Mode lets you manage your site using Bluetooth when your system can’t connect to the internet.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Offline Mode, you can still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Arm or disarm your site using the SMB app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Unlock doors and gain access as normal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 key tags, cards and user codes without interruption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Peace of mind that your site stays secure – no matter your site’s network status.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341207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45067AE-E21B-A1EC-C554-1CCE2B07B881}"/>
              </a:ext>
            </a:extLst>
          </p:cNvPr>
          <p:cNvSpPr txBox="1">
            <a:spLocks/>
          </p:cNvSpPr>
          <p:nvPr/>
        </p:nvSpPr>
        <p:spPr>
          <a:xfrm>
            <a:off x="2616825" y="2790188"/>
            <a:ext cx="6958350" cy="7100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NZ" sz="2600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Gallagher</a:t>
            </a:r>
            <a:r>
              <a:rPr lang="en-NZ" sz="26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r>
              <a:rPr lang="en-NZ" sz="2600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SMB Installer Portal</a:t>
            </a:r>
            <a:r>
              <a:rPr lang="en-NZ" sz="26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br>
              <a:rPr lang="en-NZ" sz="26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</a:br>
            <a:r>
              <a:rPr lang="en-NZ" sz="26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feature releases</a:t>
            </a:r>
          </a:p>
        </p:txBody>
      </p:sp>
    </p:spTree>
    <p:extLst>
      <p:ext uri="{BB962C8B-B14F-4D97-AF65-F5344CB8AC3E}">
        <p14:creationId xmlns:p14="http://schemas.microsoft.com/office/powerpoint/2010/main" val="191980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87EB-2444-787F-EA49-FCC893BCE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352648-9E50-72B3-2FDE-77BC377E1909}"/>
              </a:ext>
            </a:extLst>
          </p:cNvPr>
          <p:cNvSpPr txBox="1">
            <a:spLocks/>
          </p:cNvSpPr>
          <p:nvPr/>
        </p:nvSpPr>
        <p:spPr>
          <a:xfrm>
            <a:off x="570125" y="543650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Site Templates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B429A1-B009-7F3E-9D90-800654839CD2}"/>
              </a:ext>
            </a:extLst>
          </p:cNvPr>
          <p:cNvSpPr txBox="1">
            <a:spLocks/>
          </p:cNvSpPr>
          <p:nvPr/>
        </p:nvSpPr>
        <p:spPr>
          <a:xfrm>
            <a:off x="570125" y="1048199"/>
            <a:ext cx="6054411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Faster installs. Consistent setups.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Site Templates help your installer get you up and running faster – especially across multi-site SMB deployments.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Here’s how they benefit you: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Faster installs at every new site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Consistent naming, schedules, and setup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Fewer manual errors and misconfigurations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Easier to your setup across multiple sites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Ideal for franchises or chain businesses with repeatable layouts.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173746-8E94-7420-99F0-ED3CF488A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28" y="1786776"/>
            <a:ext cx="7692724" cy="41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74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36589-FE14-CF21-C394-76F0121B9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713EFE-90EF-8166-45D9-C18921476C3C}"/>
              </a:ext>
            </a:extLst>
          </p:cNvPr>
          <p:cNvSpPr txBox="1">
            <a:spLocks/>
          </p:cNvSpPr>
          <p:nvPr/>
        </p:nvSpPr>
        <p:spPr>
          <a:xfrm>
            <a:off x="570125" y="543650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Credential Groups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EAFCE9-9E98-F4E5-3B03-F05729CA4583}"/>
              </a:ext>
            </a:extLst>
          </p:cNvPr>
          <p:cNvSpPr txBox="1">
            <a:spLocks/>
          </p:cNvSpPr>
          <p:nvPr/>
        </p:nvSpPr>
        <p:spPr>
          <a:xfrm>
            <a:off x="570125" y="1048199"/>
            <a:ext cx="6054411" cy="46795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One credential. Multiple sites.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Simplify access for staff who move between locations.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Credential Groups, you can: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Grant access to multiple sites with one key tag or user code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Edit or revoke credentials across grouped sites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Avoid re-enrolling users at each location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Great for regional managers, roaming staff, or multi-site teams.</a:t>
            </a:r>
            <a:endParaRPr lang="en-US" sz="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7CA0A-B002-2B5B-56D8-7929619F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07" y="786780"/>
            <a:ext cx="6207775" cy="456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181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B62F30B-D258-1B19-1B3D-DAEFA452D253}"/>
              </a:ext>
            </a:extLst>
          </p:cNvPr>
          <p:cNvSpPr txBox="1">
            <a:spLocks/>
          </p:cNvSpPr>
          <p:nvPr/>
        </p:nvSpPr>
        <p:spPr>
          <a:xfrm>
            <a:off x="146320" y="886382"/>
            <a:ext cx="6188545" cy="432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What does </a:t>
            </a:r>
            <a:r>
              <a:rPr lang="en-NZ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Gallagher</a:t>
            </a: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r>
              <a:rPr lang="en-NZ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SMB</a:t>
            </a: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offer?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DB6F39-F004-2558-B79D-3F8529F4597C}"/>
              </a:ext>
            </a:extLst>
          </p:cNvPr>
          <p:cNvSpPr txBox="1">
            <a:spLocks/>
          </p:cNvSpPr>
          <p:nvPr/>
        </p:nvSpPr>
        <p:spPr>
          <a:xfrm>
            <a:off x="1745216" y="1880828"/>
            <a:ext cx="9751384" cy="4788532"/>
          </a:xfrm>
          <a:prstGeom prst="rect">
            <a:avLst/>
          </a:prstGeom>
        </p:spPr>
        <p:txBody>
          <a:bodyPr vert="horz" lIns="0" tIns="45720" rIns="91440" bIns="45720" rtlCol="0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60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Fully integrated security </a:t>
            </a:r>
            <a:r>
              <a:rPr lang="en-NZ" sz="1600" b="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including intruder detection and access control functionality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60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Cloud-based security </a:t>
            </a:r>
            <a:r>
              <a:rPr lang="en-NZ" sz="1600" b="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that can be controlled from anywhere you have an internet connection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60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Protection of multiple sites </a:t>
            </a:r>
            <a:r>
              <a:rPr lang="en-NZ" sz="1600" b="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so you can use one system across them all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60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Easy to use, intuitive app </a:t>
            </a:r>
            <a:r>
              <a:rPr lang="en-NZ" sz="1600" b="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that reduces the time spent doing every day security tasks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60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Security that keeps getting better, </a:t>
            </a:r>
            <a:r>
              <a:rPr lang="en-NZ" sz="1600" b="0" dirty="0">
                <a:solidFill>
                  <a:srgbClr val="322E2C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new features and functionality frequently added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rgbClr val="322E2C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NZ" sz="16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4" name="Picture 3" descr="A check mark in a circle&#10;&#10;Description automatically generated">
            <a:extLst>
              <a:ext uri="{FF2B5EF4-FFF2-40B4-BE49-F238E27FC236}">
                <a16:creationId xmlns:a16="http://schemas.microsoft.com/office/drawing/2014/main" id="{57C827B3-31BF-1914-8459-687377AE9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869015"/>
            <a:ext cx="540060" cy="540060"/>
          </a:xfrm>
          <a:prstGeom prst="rect">
            <a:avLst/>
          </a:prstGeom>
        </p:spPr>
      </p:pic>
      <p:pic>
        <p:nvPicPr>
          <p:cNvPr id="5" name="Picture 4" descr="A check mark in a circle&#10;&#10;Description automatically generated">
            <a:extLst>
              <a:ext uri="{FF2B5EF4-FFF2-40B4-BE49-F238E27FC236}">
                <a16:creationId xmlns:a16="http://schemas.microsoft.com/office/drawing/2014/main" id="{4E46AABE-8EE3-A45E-7311-8B539D8CA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589095"/>
            <a:ext cx="540060" cy="540060"/>
          </a:xfrm>
          <a:prstGeom prst="rect">
            <a:avLst/>
          </a:prstGeom>
        </p:spPr>
      </p:pic>
      <p:pic>
        <p:nvPicPr>
          <p:cNvPr id="6" name="Picture 5" descr="A check mark in a circle&#10;&#10;Description automatically generated">
            <a:extLst>
              <a:ext uri="{FF2B5EF4-FFF2-40B4-BE49-F238E27FC236}">
                <a16:creationId xmlns:a16="http://schemas.microsoft.com/office/drawing/2014/main" id="{D040688B-D0A0-6AC3-E39B-C13B27E10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315082"/>
            <a:ext cx="540060" cy="540060"/>
          </a:xfrm>
          <a:prstGeom prst="rect">
            <a:avLst/>
          </a:prstGeom>
        </p:spPr>
      </p:pic>
      <p:pic>
        <p:nvPicPr>
          <p:cNvPr id="7" name="Picture 6" descr="A check mark in a circle&#10;&#10;Description automatically generated">
            <a:extLst>
              <a:ext uri="{FF2B5EF4-FFF2-40B4-BE49-F238E27FC236}">
                <a16:creationId xmlns:a16="http://schemas.microsoft.com/office/drawing/2014/main" id="{A7FD9060-3E8D-7FB2-D3DC-4C54B8E60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041069"/>
            <a:ext cx="540060" cy="540060"/>
          </a:xfrm>
          <a:prstGeom prst="rect">
            <a:avLst/>
          </a:prstGeom>
        </p:spPr>
      </p:pic>
      <p:pic>
        <p:nvPicPr>
          <p:cNvPr id="8" name="Picture 7" descr="A check mark in a circle&#10;&#10;Description automatically generated">
            <a:extLst>
              <a:ext uri="{FF2B5EF4-FFF2-40B4-BE49-F238E27FC236}">
                <a16:creationId xmlns:a16="http://schemas.microsoft.com/office/drawing/2014/main" id="{EAD15B3E-BDA7-0258-2874-797FBFC9C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767056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F32E5A-A3FA-41E5-837F-581244C6D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3287" y="623008"/>
            <a:ext cx="10385425" cy="790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NZ" sz="2600" b="0" i="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</a:t>
            </a:r>
            <a:r>
              <a:rPr lang="en-NZ" sz="2600" b="0" i="0" dirty="0">
                <a:solidFill>
                  <a:srgbClr val="322E2C"/>
                </a:solidFill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gives your customers complete control of their security, </a:t>
            </a:r>
            <a:br>
              <a:rPr lang="en-NZ" sz="2600" b="0" i="0" dirty="0">
                <a:solidFill>
                  <a:srgbClr val="322E2C"/>
                </a:solidFill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</a:br>
            <a:r>
              <a:rPr lang="en-NZ" sz="2600" b="0" i="0" dirty="0">
                <a:solidFill>
                  <a:srgbClr val="322E2C"/>
                </a:solidFill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at their fingertips, from one smartphone app.</a:t>
            </a:r>
            <a:endParaRPr lang="en-NZ" sz="2600" dirty="0"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C0DC0-D043-4F7D-A3B7-7B8A7F41C596}"/>
              </a:ext>
            </a:extLst>
          </p:cNvPr>
          <p:cNvSpPr txBox="1"/>
          <p:nvPr/>
        </p:nvSpPr>
        <p:spPr>
          <a:xfrm>
            <a:off x="2598362" y="2284702"/>
            <a:ext cx="349763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22E2C"/>
                </a:solidFill>
                <a:effectLst/>
                <a:uLnTx/>
                <a:uFillTx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Intruder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F187BB-640C-4879-BFC9-DBFF95D21AA5}"/>
              </a:ext>
            </a:extLst>
          </p:cNvPr>
          <p:cNvSpPr txBox="1"/>
          <p:nvPr/>
        </p:nvSpPr>
        <p:spPr>
          <a:xfrm>
            <a:off x="2586208" y="3536963"/>
            <a:ext cx="3304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Access control</a:t>
            </a:r>
            <a:endParaRPr kumimoji="0" lang="en-NZ" sz="2000" b="1" i="1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5BEBFF-7F98-4B67-BCE2-80124678B754}"/>
              </a:ext>
            </a:extLst>
          </p:cNvPr>
          <p:cNvSpPr txBox="1"/>
          <p:nvPr/>
        </p:nvSpPr>
        <p:spPr>
          <a:xfrm>
            <a:off x="7520814" y="2284702"/>
            <a:ext cx="304119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Multi-Site</a:t>
            </a: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FBF9A-D320-42B9-8D9D-1DE6E7A5E97F}"/>
              </a:ext>
            </a:extLst>
          </p:cNvPr>
          <p:cNvSpPr txBox="1"/>
          <p:nvPr/>
        </p:nvSpPr>
        <p:spPr>
          <a:xfrm>
            <a:off x="7520814" y="3526551"/>
            <a:ext cx="37444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alaxie Polaris Medium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Self-monitoring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2696B-32CE-4038-BB92-229161C06FDA}"/>
              </a:ext>
            </a:extLst>
          </p:cNvPr>
          <p:cNvSpPr txBox="1"/>
          <p:nvPr/>
        </p:nvSpPr>
        <p:spPr>
          <a:xfrm>
            <a:off x="7520814" y="4797780"/>
            <a:ext cx="330110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Third-party monitoring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0229CA-202A-40E2-B355-89123DDCDAA4}"/>
              </a:ext>
            </a:extLst>
          </p:cNvPr>
          <p:cNvSpPr txBox="1"/>
          <p:nvPr/>
        </p:nvSpPr>
        <p:spPr>
          <a:xfrm>
            <a:off x="2598362" y="4786107"/>
            <a:ext cx="314365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User management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D84DD7C3-FD9D-ED94-A8A3-3913270CF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87" y="2013384"/>
            <a:ext cx="908554" cy="900919"/>
          </a:xfrm>
          <a:prstGeom prst="rect">
            <a:avLst/>
          </a:prstGeom>
        </p:spPr>
      </p:pic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EE04C61A-A058-31AF-3CC1-AC8ACEE3E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8" y="2017201"/>
            <a:ext cx="908554" cy="89328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ED672404-66D3-2BB0-BB60-7BE8A2F01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05" y="3245369"/>
            <a:ext cx="908554" cy="900919"/>
          </a:xfrm>
          <a:prstGeom prst="rect">
            <a:avLst/>
          </a:prstGeom>
        </p:spPr>
      </p:pic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10F17088-3957-9E5D-FA95-49BE73001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8" y="3245369"/>
            <a:ext cx="908554" cy="900919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EFD4406-6E98-80B6-9258-BD9F04DD23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05" y="4484989"/>
            <a:ext cx="908554" cy="908554"/>
          </a:xfrm>
          <a:prstGeom prst="rect">
            <a:avLst/>
          </a:prstGeom>
        </p:spPr>
      </p:pic>
      <p:pic>
        <p:nvPicPr>
          <p:cNvPr id="36" name="Picture 35" descr="Logo, icon&#10;&#10;Description automatically generated">
            <a:extLst>
              <a:ext uri="{FF2B5EF4-FFF2-40B4-BE49-F238E27FC236}">
                <a16:creationId xmlns:a16="http://schemas.microsoft.com/office/drawing/2014/main" id="{365CFEB9-DA78-2E4A-3EE2-2FD656EEE0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8" y="4492624"/>
            <a:ext cx="908554" cy="9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B62F30B-D258-1B19-1B3D-DAEFA452D253}"/>
              </a:ext>
            </a:extLst>
          </p:cNvPr>
          <p:cNvSpPr txBox="1">
            <a:spLocks/>
          </p:cNvSpPr>
          <p:nvPr/>
        </p:nvSpPr>
        <p:spPr>
          <a:xfrm>
            <a:off x="3001727" y="3212976"/>
            <a:ext cx="6188545" cy="432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NZ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Gallagher</a:t>
            </a: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r>
              <a:rPr lang="en-NZ" dirty="0">
                <a:solidFill>
                  <a:srgbClr val="FF8400"/>
                </a:solidFill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SMB</a:t>
            </a:r>
            <a:r>
              <a:rPr lang="en-NZ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base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27546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C615A7-C78A-C7C6-BC8B-EFC4C4D921C6}"/>
              </a:ext>
            </a:extLst>
          </p:cNvPr>
          <p:cNvSpPr txBox="1">
            <a:spLocks/>
          </p:cNvSpPr>
          <p:nvPr/>
        </p:nvSpPr>
        <p:spPr>
          <a:xfrm>
            <a:off x="829727" y="755504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Alarm management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1175D0-5F4F-F147-0F4E-A297877347B8}"/>
              </a:ext>
            </a:extLst>
          </p:cNvPr>
          <p:cNvSpPr txBox="1">
            <a:spLocks/>
          </p:cNvSpPr>
          <p:nvPr/>
        </p:nvSpPr>
        <p:spPr>
          <a:xfrm>
            <a:off x="829727" y="1241764"/>
            <a:ext cx="6021892" cy="7488832"/>
          </a:xfrm>
          <a:prstGeom prst="rect">
            <a:avLst/>
          </a:prstGeom>
        </p:spPr>
        <p:txBody>
          <a:bodyPr vert="horz" lIns="0" tIns="45720" rIns="91440" bIns="45720" rtlCol="0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Arm and disarm your way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Gallagher SMB, managing alarms is easy – whether you’re on-site or on the go.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SMB, you can: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Arm or disarm locally by tapping your smartphone at a reader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Arm or disarm locally using key tags, access cards, or user codes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Arm or disarm from anywhere using the SMB app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All alarm activity is logged so you always know who armed or disarmed your site, and when.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Secure your site your way – with confidence.</a:t>
            </a:r>
            <a:endParaRPr lang="en-NZ" sz="1300" i="1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8AF88709-B5E4-A237-2188-15D60875B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63" y="755504"/>
            <a:ext cx="2344028" cy="47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A62E99-C504-C7FE-DD1D-909A353D744A}"/>
              </a:ext>
            </a:extLst>
          </p:cNvPr>
          <p:cNvSpPr txBox="1">
            <a:spLocks/>
          </p:cNvSpPr>
          <p:nvPr/>
        </p:nvSpPr>
        <p:spPr>
          <a:xfrm>
            <a:off x="3961877" y="556861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Access control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B25129-6A83-10D3-E1A9-CDAC8E1B09B0}"/>
              </a:ext>
            </a:extLst>
          </p:cNvPr>
          <p:cNvSpPr txBox="1">
            <a:spLocks/>
          </p:cNvSpPr>
          <p:nvPr/>
        </p:nvSpPr>
        <p:spPr>
          <a:xfrm>
            <a:off x="3961877" y="1043121"/>
            <a:ext cx="6913326" cy="489223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Control who can go where – and when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makes it simple to define who can access specific areas of your site – and when.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the SMB app, you can: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Set who can access which areas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Control when access is allowed using User Schedules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Instantly update or revoke permissions with a tap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Users can get access using: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Smartphones, key tags or access cards (tapped at a reader)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User codes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Every access event is logged so you always know who was where, and when.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1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From office doors to restricted zones – access is always in your control.</a:t>
            </a:r>
            <a:endParaRPr lang="en-NZ" sz="1300" i="1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F4194C-FCF0-3C16-0057-89E77251B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2" y="584683"/>
            <a:ext cx="2344027" cy="49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A62E99-C504-C7FE-DD1D-909A353D744A}"/>
              </a:ext>
            </a:extLst>
          </p:cNvPr>
          <p:cNvSpPr txBox="1">
            <a:spLocks/>
          </p:cNvSpPr>
          <p:nvPr/>
        </p:nvSpPr>
        <p:spPr>
          <a:xfrm>
            <a:off x="900010" y="685166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User management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B25129-6A83-10D3-E1A9-CDAC8E1B09B0}"/>
              </a:ext>
            </a:extLst>
          </p:cNvPr>
          <p:cNvSpPr txBox="1">
            <a:spLocks/>
          </p:cNvSpPr>
          <p:nvPr/>
        </p:nvSpPr>
        <p:spPr>
          <a:xfrm>
            <a:off x="900010" y="1187380"/>
            <a:ext cx="6981734" cy="468420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Easily manage users, at any scale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Gallagher SMB, adding or updating users is quick and intuitive, and no technician is required.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the SMB app, you can: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Add, edit, or remove users in seconds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Create unlimited users at no extra cost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Assign roles with different permission levels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You can also: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Instantly assign credentials – key tags, cards, or user codes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Give users different roles and access types across multiple sites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Aptos" panose="020B000402020202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Perfect for teams that change, grow, or move often.</a:t>
            </a:r>
            <a:endParaRPr lang="en-NZ" sz="1300" i="1" dirty="0">
              <a:solidFill>
                <a:schemeClr val="tx1"/>
              </a:solidFill>
              <a:latin typeface="Aptos" panose="020B0004020202020204" pitchFamily="34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87C8EBA3-2A50-52DE-1A56-D1B9F3BB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83" y="685166"/>
            <a:ext cx="2344027" cy="47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88587-20D8-9737-2BD4-785ADA28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1EF93C-627D-000A-889F-3395B75D3A85}"/>
              </a:ext>
            </a:extLst>
          </p:cNvPr>
          <p:cNvSpPr txBox="1">
            <a:spLocks/>
          </p:cNvSpPr>
          <p:nvPr/>
        </p:nvSpPr>
        <p:spPr>
          <a:xfrm>
            <a:off x="5288040" y="584683"/>
            <a:ext cx="5505570" cy="48626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NZ" sz="2400" dirty="0">
                <a:solidFill>
                  <a:srgbClr val="FF8400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Multi-site management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ED2D0-16A8-19B2-3FB5-7CA727951F8E}"/>
              </a:ext>
            </a:extLst>
          </p:cNvPr>
          <p:cNvSpPr txBox="1">
            <a:spLocks/>
          </p:cNvSpPr>
          <p:nvPr/>
        </p:nvSpPr>
        <p:spPr>
          <a:xfrm>
            <a:off x="5288040" y="1086897"/>
            <a:ext cx="5422113" cy="4684205"/>
          </a:xfrm>
          <a:prstGeom prst="rect">
            <a:avLst/>
          </a:prstGeom>
        </p:spPr>
        <p:txBody>
          <a:bodyPr vert="horz" lIns="0" tIns="45720" rIns="91440" bIns="45720" rtlCol="0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3800" b="1" kern="1200" spc="0" baseline="0" dirty="0">
                <a:solidFill>
                  <a:schemeClr val="bg1"/>
                </a:solidFill>
                <a:latin typeface="+mj-lt"/>
                <a:ea typeface="Galaxie Polaris Bold" panose="02000000000000000000" pitchFamily="50" charset="0"/>
                <a:cs typeface="Galaxie Polaris Bold" panose="02000000000000000000" pitchFamily="50" charset="0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Manage all your sites from one app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Gallagher SMB makes it easy to secure and control multiple locations – no matter where they are.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With the SMB app, you can: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Manage an unlimited number of sites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Assign user access to multiple sites from one screen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Revoke user access across all sites instantly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Centralized control makes things simple: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Add or update users once, and apply changes to every site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Easily manage staff who work across multiple locations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chemeClr val="tx1"/>
                </a:solidFill>
                <a:latin typeface="+mn-lt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Ideal for retail chains, franchises, and distributed teams.</a:t>
            </a:r>
            <a:endParaRPr lang="en-NZ" sz="1300" i="1" dirty="0">
              <a:solidFill>
                <a:schemeClr val="tx1"/>
              </a:solidFill>
              <a:latin typeface="+mn-lt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28CDDFEA-2D29-00FF-8DFF-371C82C1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2" y="925150"/>
            <a:ext cx="1968085" cy="4016501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80CB744D-E2E8-C5A9-DB55-70E676340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17" y="925150"/>
            <a:ext cx="1968085" cy="40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382E5E62B042A9E2ADDC2E87BFE5" ma:contentTypeVersion="18" ma:contentTypeDescription="Create a new document." ma:contentTypeScope="" ma:versionID="feba7dc0993d712a2166fd08681d11c7">
  <xsd:schema xmlns:xsd="http://www.w3.org/2001/XMLSchema" xmlns:xs="http://www.w3.org/2001/XMLSchema" xmlns:p="http://schemas.microsoft.com/office/2006/metadata/properties" xmlns:ns2="c887cbbd-f91c-46bf-8448-05ce7e1af366" xmlns:ns3="dc3128a2-f0d9-448a-a800-4653ab944cc8" targetNamespace="http://schemas.microsoft.com/office/2006/metadata/properties" ma:root="true" ma:fieldsID="3fc98f7d5afb00844763b1c979fdee58" ns2:_="" ns3:_="">
    <xsd:import namespace="c887cbbd-f91c-46bf-8448-05ce7e1af366"/>
    <xsd:import namespace="dc3128a2-f0d9-448a-a800-4653ab944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cbbd-f91c-46bf-8448-05ce7e1af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5eb91b-d345-4935-8ca1-5c37e127bf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128a2-f0d9-448a-a800-4653ab944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44258d-680a-4a89-aa6d-df77f025d3f2}" ma:internalName="TaxCatchAll" ma:showField="CatchAllData" ma:web="dc3128a2-f0d9-448a-a800-4653ab944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87cbbd-f91c-46bf-8448-05ce7e1af366">
      <Terms xmlns="http://schemas.microsoft.com/office/infopath/2007/PartnerControls"/>
    </lcf76f155ced4ddcb4097134ff3c332f>
    <TaxCatchAll xmlns="dc3128a2-f0d9-448a-a800-4653ab944cc8" xsi:nil="true"/>
  </documentManagement>
</p:properties>
</file>

<file path=customXml/itemProps1.xml><?xml version="1.0" encoding="utf-8"?>
<ds:datastoreItem xmlns:ds="http://schemas.openxmlformats.org/officeDocument/2006/customXml" ds:itemID="{B446861C-71A3-4F24-AE87-21DA51E86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7cbbd-f91c-46bf-8448-05ce7e1af366"/>
    <ds:schemaRef ds:uri="dc3128a2-f0d9-448a-a800-4653ab944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59B4CE-4D8C-47E7-97EA-C27C8A458B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B14F9-CEA1-40C8-BE48-D4561AD2410C}">
  <ds:schemaRefs>
    <ds:schemaRef ds:uri="http://purl.org/dc/elements/1.1/"/>
    <ds:schemaRef ds:uri="c887cbbd-f91c-46bf-8448-05ce7e1af366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dc3128a2-f0d9-448a-a800-4653ab944cc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1435</Words>
  <Application>Microsoft Office PowerPoint</Application>
  <PresentationFormat>Widescreen</PresentationFormat>
  <Paragraphs>212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Galaxie Polaris Bold</vt:lpstr>
      <vt:lpstr>Galaxie Polaris Medium</vt:lpstr>
      <vt:lpstr>Office Theme</vt:lpstr>
      <vt:lpstr>Custom Design</vt:lpstr>
      <vt:lpstr>PowerPoint Presentation</vt:lpstr>
      <vt:lpstr>PowerPoint Presentation</vt:lpstr>
      <vt:lpstr>PowerPoint Presentation</vt:lpstr>
      <vt:lpstr>Gallagher SMB gives your customers complete control of their security,  at their fingertips, from one smartphone app.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Logan Jamieson</dc:creator>
  <cp:lastModifiedBy>Logan Jamieson</cp:lastModifiedBy>
  <cp:revision>6</cp:revision>
  <dcterms:created xsi:type="dcterms:W3CDTF">2025-06-26T01:09:52Z</dcterms:created>
  <dcterms:modified xsi:type="dcterms:W3CDTF">2025-07-29T22:37:19Z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0x010100B9F1382E5E62B042A9E2ADDC2E87BFE5</vt:lpwstr>
  </property>
  <property fmtid="{D5CDD505-2E9C-101B-9397-08002B2CF9AE}" pid="3" name="MediaServiceImageTags">
    <vt:lpwstr/>
  </property>
</Properties>
</file>